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59" r:id="rId7"/>
    <p:sldId id="262" r:id="rId8"/>
    <p:sldId id="263" r:id="rId9"/>
    <p:sldId id="267" r:id="rId10"/>
    <p:sldId id="268" r:id="rId11"/>
    <p:sldId id="26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61041" autoAdjust="0"/>
  </p:normalViewPr>
  <p:slideViewPr>
    <p:cSldViewPr snapToGrid="0">
      <p:cViewPr varScale="1">
        <p:scale>
          <a:sx n="56" d="100"/>
          <a:sy n="56" d="100"/>
        </p:scale>
        <p:origin x="168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060-A7CB-4E7C-93AE-5D32722866BF}" type="datetimeFigureOut">
              <a:rPr lang="en-029" smtClean="0"/>
              <a:t>31/01/2020</a:t>
            </a:fld>
            <a:endParaRPr lang="en-02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0A682-0720-45BE-81BA-6B0D91331F88}" type="slidenum">
              <a:rPr lang="en-029" smtClean="0"/>
              <a:t>‹#›</a:t>
            </a:fld>
            <a:endParaRPr lang="en-029"/>
          </a:p>
        </p:txBody>
      </p:sp>
    </p:spTree>
    <p:extLst>
      <p:ext uri="{BB962C8B-B14F-4D97-AF65-F5344CB8AC3E}">
        <p14:creationId xmlns:p14="http://schemas.microsoft.com/office/powerpoint/2010/main" val="39049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Items in bullets</a:t>
            </a:r>
            <a:r>
              <a:rPr lang="en-029" baseline="0" dirty="0"/>
              <a:t> I will speak too in order to contextualize the project brief to come and support the main heading shown in bold</a:t>
            </a:r>
          </a:p>
          <a:p>
            <a:endParaRPr lang="en-029" baseline="0" dirty="0"/>
          </a:p>
          <a:p>
            <a:r>
              <a:rPr lang="en-029" baseline="0" dirty="0"/>
              <a:t>GRPs are internationally recognized processes, systems, tools and methods of improving the quality of new and existing regulations </a:t>
            </a:r>
          </a:p>
          <a:p>
            <a:endParaRPr lang="en-029"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029" baseline="0" dirty="0"/>
              <a:t>Regional GRP Guide – why and what to do - </a:t>
            </a:r>
            <a:r>
              <a:rPr lang="en-CA" dirty="0"/>
              <a:t>Step-by-step hands-on document with toolbox (including RIA guidance)</a:t>
            </a:r>
          </a:p>
          <a:p>
            <a:endParaRPr lang="en-029" baseline="0" dirty="0"/>
          </a:p>
          <a:p>
            <a:r>
              <a:rPr lang="en-029" baseline="0" dirty="0"/>
              <a:t>National COP – how to do it ………….. Tested and works in Barbados</a:t>
            </a:r>
          </a:p>
        </p:txBody>
      </p:sp>
      <p:sp>
        <p:nvSpPr>
          <p:cNvPr id="4" name="Slide Number Placeholder 3"/>
          <p:cNvSpPr>
            <a:spLocks noGrp="1"/>
          </p:cNvSpPr>
          <p:nvPr>
            <p:ph type="sldNum" sz="quarter" idx="10"/>
          </p:nvPr>
        </p:nvSpPr>
        <p:spPr/>
        <p:txBody>
          <a:bodyPr/>
          <a:lstStyle/>
          <a:p>
            <a:fld id="{8D70A682-0720-45BE-81BA-6B0D91331F88}" type="slidenum">
              <a:rPr lang="en-029" smtClean="0"/>
              <a:t>2</a:t>
            </a:fld>
            <a:endParaRPr lang="en-029"/>
          </a:p>
        </p:txBody>
      </p:sp>
    </p:spTree>
    <p:extLst>
      <p:ext uri="{BB962C8B-B14F-4D97-AF65-F5344CB8AC3E}">
        <p14:creationId xmlns:p14="http://schemas.microsoft.com/office/powerpoint/2010/main" val="1689327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Change is Incremental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NSBs concluded that the step-by-step approach of the Regional GRP Guide/ fit-for-purpose COP would greatly help to achieve the consistency needed. </a:t>
            </a:r>
            <a:r>
              <a:rPr lang="en-029" dirty="0"/>
              <a:t>The challenges in the implementation of GRP are similar across the MS . However there are also some important differences – </a:t>
            </a:r>
            <a:r>
              <a:rPr lang="en-CA" dirty="0">
                <a:latin typeface="Calibri" panose="020F0502020204030204" pitchFamily="34" charset="0"/>
                <a:ea typeface="Calibri" panose="020F0502020204030204" pitchFamily="34" charset="0"/>
                <a:cs typeface="Times New Roman" panose="02020603050405020304" pitchFamily="18" charset="0"/>
              </a:rPr>
              <a:t>sizes, GRP competence, political/legal drafting support, etc. </a:t>
            </a:r>
            <a:r>
              <a:rPr lang="en-US" dirty="0">
                <a:latin typeface="Calibri" panose="020F0502020204030204" pitchFamily="34" charset="0"/>
                <a:ea typeface="Calibri" panose="020F0502020204030204" pitchFamily="34" charset="0"/>
                <a:cs typeface="Times New Roman" panose="02020603050405020304" pitchFamily="18" charset="0"/>
              </a:rPr>
              <a:t>These differences between countries and other economies in the America´s require differential solutions and implementation strategies for the advancement of GRP in the SIDS.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resources available, the institutional setting and the development stage in addition to the political will, are variables that will define the way forward in each country. The regulatory practice at national level is not homogeneous and NSBs consider it benefit them to have more consistency across the board. Caribbean region is hoping to finding a GRP model that fits local needs and realities and is also accepted by other trade-partners.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029" b="1" dirty="0"/>
              <a:t>Separate but</a:t>
            </a:r>
            <a:r>
              <a:rPr lang="en-029" b="1" baseline="0" dirty="0"/>
              <a:t> Coordinated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countries of the region are using voluntary standard setting tools and procedures to prepare Technical Regulations (that they call Compulsory Standards) - Concluding that this is no adequate or efficient use of resources and thus the GRP process to a Technical Regulation is a more effective way to encourage compliance to the quality and safety issues locked in Standards (that are inherently voluntary instruments)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029" dirty="0"/>
          </a:p>
          <a:p>
            <a:pPr marL="171450" indent="-171450">
              <a:buFont typeface="Arial" panose="020B0604020202020204" pitchFamily="34" charset="0"/>
              <a:buChar char="•"/>
            </a:pPr>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11</a:t>
            </a:fld>
            <a:endParaRPr lang="en-029"/>
          </a:p>
        </p:txBody>
      </p:sp>
    </p:spTree>
    <p:extLst>
      <p:ext uri="{BB962C8B-B14F-4D97-AF65-F5344CB8AC3E}">
        <p14:creationId xmlns:p14="http://schemas.microsoft.com/office/powerpoint/2010/main" val="234181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First three bullets – Euro 50k</a:t>
            </a:r>
          </a:p>
          <a:p>
            <a:r>
              <a:rPr lang="en-029" dirty="0"/>
              <a:t>Fourth </a:t>
            </a:r>
            <a:r>
              <a:rPr lang="en-029"/>
              <a:t>bullet point</a:t>
            </a:r>
            <a:r>
              <a:rPr lang="en-029" baseline="0"/>
              <a:t> </a:t>
            </a:r>
            <a:r>
              <a:rPr lang="en-029"/>
              <a:t>– Euro 20k </a:t>
            </a:r>
            <a:r>
              <a:rPr lang="en-029" dirty="0"/>
              <a:t>Awareness </a:t>
            </a:r>
            <a:r>
              <a:rPr lang="en-029"/>
              <a:t>and In-country </a:t>
            </a:r>
            <a:r>
              <a:rPr lang="en-029" dirty="0"/>
              <a:t>training</a:t>
            </a:r>
            <a:r>
              <a:rPr lang="en-029" baseline="0" dirty="0"/>
              <a:t> 15 MS – Euro 30k</a:t>
            </a:r>
            <a:endParaRPr lang="en-029" dirty="0"/>
          </a:p>
          <a:p>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12</a:t>
            </a:fld>
            <a:endParaRPr lang="en-029"/>
          </a:p>
        </p:txBody>
      </p:sp>
    </p:spTree>
    <p:extLst>
      <p:ext uri="{BB962C8B-B14F-4D97-AF65-F5344CB8AC3E}">
        <p14:creationId xmlns:p14="http://schemas.microsoft.com/office/powerpoint/2010/main" val="242692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b="1" dirty="0"/>
              <a:t>Purpose</a:t>
            </a:r>
          </a:p>
          <a:p>
            <a:pPr marL="171450" indent="-171450">
              <a:buFontTx/>
              <a:buChar char="-"/>
            </a:pPr>
            <a:r>
              <a:rPr lang="en-029" baseline="0" dirty="0"/>
              <a:t>I will explain that the Purpose arose from the problem of the practice of converting voluntary standards to mandatory standards and to the lesser usage, technical regulations (TR) without following the WTO / EPA GRP Guidelines :</a:t>
            </a:r>
          </a:p>
          <a:p>
            <a:pPr marL="628650" lvl="1" indent="-171450">
              <a:buFontTx/>
              <a:buChar char="-"/>
            </a:pPr>
            <a:r>
              <a:rPr lang="en-029" baseline="0" dirty="0"/>
              <a:t>We not following the GRP Principles (proportionality, consistency, accountability, targeting and transparency) </a:t>
            </a:r>
          </a:p>
          <a:p>
            <a:pPr marL="628650" lvl="1" indent="-171450">
              <a:buFontTx/>
              <a:buChar char="-"/>
            </a:pPr>
            <a:r>
              <a:rPr lang="en-029" baseline="0" dirty="0"/>
              <a:t>We not following the unofficially recognized process of TR development used by OECD ( preparation (with RIAs), adoption (with WTO notifications), and application (with stakeholders))</a:t>
            </a:r>
          </a:p>
          <a:p>
            <a:pPr marL="457200" lvl="1" indent="0">
              <a:buFontTx/>
              <a:buNone/>
            </a:pPr>
            <a:endParaRPr lang="en-029" baseline="0" dirty="0"/>
          </a:p>
          <a:p>
            <a:r>
              <a:rPr lang="en-029" b="1" dirty="0"/>
              <a:t>Results</a:t>
            </a:r>
            <a:r>
              <a:rPr lang="en-029" b="1" baseline="0" dirty="0"/>
              <a:t> </a:t>
            </a:r>
          </a:p>
          <a:p>
            <a:r>
              <a:rPr lang="en-029" b="1" baseline="0" dirty="0"/>
              <a:t>-  </a:t>
            </a:r>
            <a:r>
              <a:rPr lang="en-029" b="0" baseline="0" dirty="0"/>
              <a:t>The next two slides will show a schematic of the two results that I will explain ………. And in the explanation, I will speak to the inclusive regional process used. </a:t>
            </a:r>
            <a:endParaRPr lang="en-029" b="0" dirty="0"/>
          </a:p>
        </p:txBody>
      </p:sp>
      <p:sp>
        <p:nvSpPr>
          <p:cNvPr id="4" name="Slide Number Placeholder 3"/>
          <p:cNvSpPr>
            <a:spLocks noGrp="1"/>
          </p:cNvSpPr>
          <p:nvPr>
            <p:ph type="sldNum" sz="quarter" idx="10"/>
          </p:nvPr>
        </p:nvSpPr>
        <p:spPr/>
        <p:txBody>
          <a:bodyPr/>
          <a:lstStyle/>
          <a:p>
            <a:fld id="{8D70A682-0720-45BE-81BA-6B0D91331F88}" type="slidenum">
              <a:rPr lang="en-029" smtClean="0"/>
              <a:t>3</a:t>
            </a:fld>
            <a:endParaRPr lang="en-029"/>
          </a:p>
        </p:txBody>
      </p:sp>
    </p:spTree>
    <p:extLst>
      <p:ext uri="{BB962C8B-B14F-4D97-AF65-F5344CB8AC3E}">
        <p14:creationId xmlns:p14="http://schemas.microsoft.com/office/powerpoint/2010/main" val="79669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Process</a:t>
            </a:r>
            <a:r>
              <a:rPr lang="en-CA" dirty="0"/>
              <a:t> </a:t>
            </a:r>
          </a:p>
          <a:p>
            <a:r>
              <a:rPr lang="en-CA" dirty="0"/>
              <a:t>- EPA / WTO compliant</a:t>
            </a:r>
          </a:p>
          <a:p>
            <a:r>
              <a:rPr lang="en-CA" dirty="0"/>
              <a:t>- Based on regional experience and work – quantitative</a:t>
            </a:r>
            <a:r>
              <a:rPr lang="en-CA" baseline="0" dirty="0"/>
              <a:t> survey (the WB QI template on TR); expert interviews in some MS (using multi-disciplinary committees that we wanted) and regional level </a:t>
            </a:r>
            <a:endParaRPr lang="en-CA" dirty="0"/>
          </a:p>
          <a:p>
            <a:pPr marL="171450" indent="-171450">
              <a:buFontTx/>
              <a:buChar char="-"/>
            </a:pPr>
            <a:r>
              <a:rPr lang="en-CA" dirty="0"/>
              <a:t>Developed with CROSQ TIE Committee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TIE Committee demonstrated a good technical level of knowledge in GRP and could be further utilized to discuss GRP issues for the region and to  support implementation processes and activities. </a:t>
            </a:r>
          </a:p>
          <a:p>
            <a:r>
              <a:rPr lang="en-CA" dirty="0"/>
              <a:t>- Regionally adapted</a:t>
            </a:r>
          </a:p>
          <a:p>
            <a:r>
              <a:rPr lang="en-CA" dirty="0"/>
              <a:t>- NSB focussed</a:t>
            </a:r>
          </a:p>
          <a:p>
            <a:r>
              <a:rPr lang="en-CA" dirty="0"/>
              <a:t>- Adaptable at national level (COP)</a:t>
            </a:r>
          </a:p>
          <a:p>
            <a:pPr marL="0" indent="0">
              <a:buFontTx/>
              <a:buNone/>
            </a:pPr>
            <a:r>
              <a:rPr lang="en-CA" dirty="0"/>
              <a:t>- DR</a:t>
            </a:r>
            <a:r>
              <a:rPr lang="en-CA" baseline="0" dirty="0"/>
              <a:t> was included as Observer, Commenter on all drafts, and in close out training workshop – Minister, Minister Advisor and NSB</a:t>
            </a:r>
            <a:endParaRPr lang="en-CA" dirty="0"/>
          </a:p>
          <a:p>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4</a:t>
            </a:fld>
            <a:endParaRPr lang="en-029"/>
          </a:p>
        </p:txBody>
      </p:sp>
    </p:spTree>
    <p:extLst>
      <p:ext uri="{BB962C8B-B14F-4D97-AF65-F5344CB8AC3E}">
        <p14:creationId xmlns:p14="http://schemas.microsoft.com/office/powerpoint/2010/main" val="34250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Developed by not implemented as yet – to implement, we need to find resources to put the</a:t>
            </a:r>
            <a:r>
              <a:rPr lang="en-029" baseline="0" dirty="0"/>
              <a:t> GRP Guide (and COP) in publishable quality format and then execute with Euro 20k.</a:t>
            </a:r>
          </a:p>
          <a:p>
            <a:endParaRPr lang="en-029" baseline="0" dirty="0"/>
          </a:p>
          <a:p>
            <a:r>
              <a:rPr lang="en-US" dirty="0"/>
              <a:t>The Regional GRP Guide and the fit-for-purpose COP are providing the concepts and tools for Technical Regulations based on GRP as well as the Awareness Campaign Framework is providing elements for the national outreach, but nevertheless the implementation of GRP in a country will require resources that still need to be </a:t>
            </a:r>
            <a:r>
              <a:rPr lang="en-US" dirty="0" err="1"/>
              <a:t>mobilised</a:t>
            </a:r>
            <a:r>
              <a:rPr lang="en-US" dirty="0"/>
              <a:t>, including donor funds. </a:t>
            </a:r>
            <a:endParaRPr lang="en-029" baseline="0" dirty="0"/>
          </a:p>
          <a:p>
            <a:endParaRPr lang="en-029" baseline="0" dirty="0"/>
          </a:p>
          <a:p>
            <a:r>
              <a:rPr lang="en-029" b="1" u="sng" baseline="0"/>
              <a:t>However</a:t>
            </a:r>
            <a:r>
              <a:rPr lang="en-029" baseline="0"/>
              <a:t>, the NSBs are discussing the documents with their Attorney Generals offices / Parliamentary Central Drafters of Legislation  in the interim and so effective implementation at national level has begun</a:t>
            </a:r>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5</a:t>
            </a:fld>
            <a:endParaRPr lang="en-029"/>
          </a:p>
        </p:txBody>
      </p:sp>
    </p:spTree>
    <p:extLst>
      <p:ext uri="{BB962C8B-B14F-4D97-AF65-F5344CB8AC3E}">
        <p14:creationId xmlns:p14="http://schemas.microsoft.com/office/powerpoint/2010/main" val="340339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b="1" dirty="0"/>
              <a:t>Results</a:t>
            </a:r>
            <a:r>
              <a:rPr lang="en-029" b="1" baseline="0" dirty="0"/>
              <a:t> </a:t>
            </a:r>
          </a:p>
          <a:p>
            <a:r>
              <a:rPr lang="en-029" b="1" baseline="0" dirty="0"/>
              <a:t>-  </a:t>
            </a:r>
            <a:r>
              <a:rPr lang="en-029" b="0" baseline="0" dirty="0"/>
              <a:t>The next two slides will show a schematic of the two results that I will explain ………. And in the explanation, I will speak to the inclusive regional process used. </a:t>
            </a:r>
            <a:endParaRPr lang="en-029" b="0" dirty="0"/>
          </a:p>
        </p:txBody>
      </p:sp>
      <p:sp>
        <p:nvSpPr>
          <p:cNvPr id="4" name="Slide Number Placeholder 3"/>
          <p:cNvSpPr>
            <a:spLocks noGrp="1"/>
          </p:cNvSpPr>
          <p:nvPr>
            <p:ph type="sldNum" sz="quarter" idx="10"/>
          </p:nvPr>
        </p:nvSpPr>
        <p:spPr/>
        <p:txBody>
          <a:bodyPr/>
          <a:lstStyle/>
          <a:p>
            <a:fld id="{8D70A682-0720-45BE-81BA-6B0D91331F88}" type="slidenum">
              <a:rPr lang="en-029" smtClean="0"/>
              <a:t>6</a:t>
            </a:fld>
            <a:endParaRPr lang="en-029"/>
          </a:p>
        </p:txBody>
      </p:sp>
    </p:spTree>
    <p:extLst>
      <p:ext uri="{BB962C8B-B14F-4D97-AF65-F5344CB8AC3E}">
        <p14:creationId xmlns:p14="http://schemas.microsoft.com/office/powerpoint/2010/main" val="2250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7</a:t>
            </a:fld>
            <a:endParaRPr lang="en-029"/>
          </a:p>
        </p:txBody>
      </p:sp>
    </p:spTree>
    <p:extLst>
      <p:ext uri="{BB962C8B-B14F-4D97-AF65-F5344CB8AC3E}">
        <p14:creationId xmlns:p14="http://schemas.microsoft.com/office/powerpoint/2010/main" val="218334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The general National COP was market tested by using Barbados</a:t>
            </a:r>
            <a:r>
              <a:rPr lang="en-029" baseline="0" dirty="0"/>
              <a:t> and we produced also a Barbados COP for national legislature drafters usage under this Project</a:t>
            </a:r>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8</a:t>
            </a:fld>
            <a:endParaRPr lang="en-029"/>
          </a:p>
        </p:txBody>
      </p:sp>
    </p:spTree>
    <p:extLst>
      <p:ext uri="{BB962C8B-B14F-4D97-AF65-F5344CB8AC3E}">
        <p14:creationId xmlns:p14="http://schemas.microsoft.com/office/powerpoint/2010/main" val="232771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9</a:t>
            </a:fld>
            <a:endParaRPr lang="en-029"/>
          </a:p>
        </p:txBody>
      </p:sp>
    </p:spTree>
    <p:extLst>
      <p:ext uri="{BB962C8B-B14F-4D97-AF65-F5344CB8AC3E}">
        <p14:creationId xmlns:p14="http://schemas.microsoft.com/office/powerpoint/2010/main" val="297522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1200" b="1" dirty="0"/>
              <a:t>Resourcing an Awareness Campaign is Critical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Awareness sessions will need to take place for the Permanent Secretaries of the different ministries that hold regulatory powers in the country. Also, further instruction will be needed to other public officials in relevant Ministries, Department and Agencies (MDAs). </a:t>
            </a:r>
          </a:p>
          <a:p>
            <a:endParaRPr lang="en-029" dirty="0"/>
          </a:p>
        </p:txBody>
      </p:sp>
      <p:sp>
        <p:nvSpPr>
          <p:cNvPr id="4" name="Slide Number Placeholder 3"/>
          <p:cNvSpPr>
            <a:spLocks noGrp="1"/>
          </p:cNvSpPr>
          <p:nvPr>
            <p:ph type="sldNum" sz="quarter" idx="10"/>
          </p:nvPr>
        </p:nvSpPr>
        <p:spPr/>
        <p:txBody>
          <a:bodyPr/>
          <a:lstStyle/>
          <a:p>
            <a:fld id="{8D70A682-0720-45BE-81BA-6B0D91331F88}" type="slidenum">
              <a:rPr lang="en-029" smtClean="0"/>
              <a:t>10</a:t>
            </a:fld>
            <a:endParaRPr lang="en-029"/>
          </a:p>
        </p:txBody>
      </p:sp>
    </p:spTree>
    <p:extLst>
      <p:ext uri="{BB962C8B-B14F-4D97-AF65-F5344CB8AC3E}">
        <p14:creationId xmlns:p14="http://schemas.microsoft.com/office/powerpoint/2010/main" val="53755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029"/>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029"/>
          </a:p>
        </p:txBody>
      </p:sp>
      <p:sp>
        <p:nvSpPr>
          <p:cNvPr id="4" name="Date Placeholder 3"/>
          <p:cNvSpPr>
            <a:spLocks noGrp="1"/>
          </p:cNvSpPr>
          <p:nvPr>
            <p:ph type="dt" sz="half" idx="10"/>
          </p:nvPr>
        </p:nvSpPr>
        <p:spPr/>
        <p:txBody>
          <a:bodyPr/>
          <a:lstStyle/>
          <a:p>
            <a:fld id="{C65BDFD7-4DA3-4244-B9E7-F63A42417BB6}" type="datetimeFigureOut">
              <a:rPr lang="en-029" smtClean="0"/>
              <a:t>31/01/2020</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4968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C65BDFD7-4DA3-4244-B9E7-F63A42417BB6}" type="datetimeFigureOut">
              <a:rPr lang="en-029" smtClean="0"/>
              <a:t>31/01/2020</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3924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029"/>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C65BDFD7-4DA3-4244-B9E7-F63A42417BB6}" type="datetimeFigureOut">
              <a:rPr lang="en-029" smtClean="0"/>
              <a:t>31/01/2020</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28718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C65BDFD7-4DA3-4244-B9E7-F63A42417BB6}" type="datetimeFigureOut">
              <a:rPr lang="en-029" smtClean="0"/>
              <a:t>31/01/2020</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48519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029"/>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BDFD7-4DA3-4244-B9E7-F63A42417BB6}" type="datetimeFigureOut">
              <a:rPr lang="en-029" smtClean="0"/>
              <a:t>31/01/2020</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94591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Date Placeholder 4"/>
          <p:cNvSpPr>
            <a:spLocks noGrp="1"/>
          </p:cNvSpPr>
          <p:nvPr>
            <p:ph type="dt" sz="half" idx="10"/>
          </p:nvPr>
        </p:nvSpPr>
        <p:spPr/>
        <p:txBody>
          <a:bodyPr/>
          <a:lstStyle/>
          <a:p>
            <a:fld id="{C65BDFD7-4DA3-4244-B9E7-F63A42417BB6}" type="datetimeFigureOut">
              <a:rPr lang="en-029" smtClean="0"/>
              <a:t>31/01/2020</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2299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029"/>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7" name="Date Placeholder 6"/>
          <p:cNvSpPr>
            <a:spLocks noGrp="1"/>
          </p:cNvSpPr>
          <p:nvPr>
            <p:ph type="dt" sz="half" idx="10"/>
          </p:nvPr>
        </p:nvSpPr>
        <p:spPr/>
        <p:txBody>
          <a:bodyPr/>
          <a:lstStyle/>
          <a:p>
            <a:fld id="{C65BDFD7-4DA3-4244-B9E7-F63A42417BB6}" type="datetimeFigureOut">
              <a:rPr lang="en-029" smtClean="0"/>
              <a:t>31/01/2020</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222136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Date Placeholder 2"/>
          <p:cNvSpPr>
            <a:spLocks noGrp="1"/>
          </p:cNvSpPr>
          <p:nvPr>
            <p:ph type="dt" sz="half" idx="10"/>
          </p:nvPr>
        </p:nvSpPr>
        <p:spPr/>
        <p:txBody>
          <a:bodyPr/>
          <a:lstStyle/>
          <a:p>
            <a:fld id="{C65BDFD7-4DA3-4244-B9E7-F63A42417BB6}" type="datetimeFigureOut">
              <a:rPr lang="en-029" smtClean="0"/>
              <a:t>31/01/2020</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338919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BDFD7-4DA3-4244-B9E7-F63A42417BB6}" type="datetimeFigureOut">
              <a:rPr lang="en-029" smtClean="0"/>
              <a:t>31/01/2020</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192087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29"/>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BDFD7-4DA3-4244-B9E7-F63A42417BB6}" type="datetimeFigureOut">
              <a:rPr lang="en-029" smtClean="0"/>
              <a:t>31/01/2020</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161876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029"/>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BDFD7-4DA3-4244-B9E7-F63A42417BB6}" type="datetimeFigureOut">
              <a:rPr lang="en-029" smtClean="0"/>
              <a:t>31/01/2020</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A6260ABA-C6CF-4D84-ACD3-1690AE464C3C}" type="slidenum">
              <a:rPr lang="en-029" smtClean="0"/>
              <a:t>‹#›</a:t>
            </a:fld>
            <a:endParaRPr lang="en-029"/>
          </a:p>
        </p:txBody>
      </p:sp>
    </p:spTree>
    <p:extLst>
      <p:ext uri="{BB962C8B-B14F-4D97-AF65-F5344CB8AC3E}">
        <p14:creationId xmlns:p14="http://schemas.microsoft.com/office/powerpoint/2010/main" val="194579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029"/>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BDFD7-4DA3-4244-B9E7-F63A42417BB6}" type="datetimeFigureOut">
              <a:rPr lang="en-029" smtClean="0"/>
              <a:t>31/01/2020</a:t>
            </a:fld>
            <a:endParaRPr lang="en-029"/>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60ABA-C6CF-4D84-ACD3-1690AE464C3C}" type="slidenum">
              <a:rPr lang="en-029" smtClean="0"/>
              <a:t>‹#›</a:t>
            </a:fld>
            <a:endParaRPr lang="en-029"/>
          </a:p>
        </p:txBody>
      </p:sp>
    </p:spTree>
    <p:extLst>
      <p:ext uri="{BB962C8B-B14F-4D97-AF65-F5344CB8AC3E}">
        <p14:creationId xmlns:p14="http://schemas.microsoft.com/office/powerpoint/2010/main" val="107949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63533" y="231642"/>
            <a:ext cx="5735320" cy="1128514"/>
          </a:xfrm>
          <a:prstGeom prst="rect">
            <a:avLst/>
          </a:prstGeom>
        </p:spPr>
        <p:txBody>
          <a:bodyPr vert="horz" wrap="square" lIns="0" tIns="12700" rIns="0" bIns="0" rtlCol="0">
            <a:spAutoFit/>
          </a:bodyPr>
          <a:lstStyle/>
          <a:p>
            <a:pPr algn="ctr">
              <a:lnSpc>
                <a:spcPct val="100000"/>
              </a:lnSpc>
              <a:spcBef>
                <a:spcPts val="100"/>
              </a:spcBef>
            </a:pPr>
            <a:r>
              <a:rPr lang="en-029" sz="1800" b="1" spc="-5" dirty="0">
                <a:solidFill>
                  <a:srgbClr val="3F3F3F"/>
                </a:solidFill>
                <a:latin typeface="Verdana"/>
                <a:cs typeface="Verdana"/>
              </a:rPr>
              <a:t>TRADECOM 11 PROGRAMME</a:t>
            </a:r>
            <a:endParaRPr sz="1800" dirty="0">
              <a:latin typeface="Verdana"/>
              <a:cs typeface="Verdana"/>
            </a:endParaRPr>
          </a:p>
          <a:p>
            <a:pPr>
              <a:lnSpc>
                <a:spcPct val="100000"/>
              </a:lnSpc>
              <a:spcBef>
                <a:spcPts val="30"/>
              </a:spcBef>
            </a:pPr>
            <a:endParaRPr sz="1850" dirty="0">
              <a:latin typeface="Times New Roman"/>
              <a:cs typeface="Times New Roman"/>
            </a:endParaRPr>
          </a:p>
          <a:p>
            <a:pPr algn="ctr">
              <a:lnSpc>
                <a:spcPct val="100000"/>
              </a:lnSpc>
            </a:pPr>
            <a:r>
              <a:rPr lang="en-029" sz="1800" b="1" spc="-5" dirty="0">
                <a:solidFill>
                  <a:srgbClr val="3F3F3F"/>
                </a:solidFill>
                <a:latin typeface="Verdana"/>
                <a:cs typeface="Verdana"/>
              </a:rPr>
              <a:t>KNOWLEDGE SHARING ON TRADE AND INVESTMENT GOOD PRACTICES</a:t>
            </a:r>
            <a:endParaRPr sz="1800" dirty="0">
              <a:latin typeface="Verdana"/>
              <a:cs typeface="Verdana"/>
            </a:endParaRPr>
          </a:p>
        </p:txBody>
      </p:sp>
      <p:sp>
        <p:nvSpPr>
          <p:cNvPr id="6" name="object 6"/>
          <p:cNvSpPr txBox="1"/>
          <p:nvPr/>
        </p:nvSpPr>
        <p:spPr>
          <a:xfrm>
            <a:off x="1570481" y="4117268"/>
            <a:ext cx="9051037" cy="887422"/>
          </a:xfrm>
          <a:prstGeom prst="rect">
            <a:avLst/>
          </a:prstGeom>
        </p:spPr>
        <p:txBody>
          <a:bodyPr vert="horz" wrap="square" lIns="0" tIns="12700" rIns="0" bIns="0" rtlCol="0">
            <a:spAutoFit/>
          </a:bodyPr>
          <a:lstStyle/>
          <a:p>
            <a:pPr marL="50800" marR="5080" indent="-39688" algn="ctr">
              <a:lnSpc>
                <a:spcPct val="100000"/>
              </a:lnSpc>
              <a:spcBef>
                <a:spcPts val="100"/>
              </a:spcBef>
            </a:pPr>
            <a:r>
              <a:rPr lang="en-029" sz="2800" b="1" dirty="0">
                <a:solidFill>
                  <a:srgbClr val="3F3F3F"/>
                </a:solidFill>
                <a:latin typeface="Verdana"/>
                <a:cs typeface="Verdana"/>
              </a:rPr>
              <a:t>Implementing the TBT Provisions of the </a:t>
            </a:r>
          </a:p>
          <a:p>
            <a:pPr marL="50800" marR="5080" indent="-39688" algn="ctr">
              <a:lnSpc>
                <a:spcPct val="100000"/>
              </a:lnSpc>
              <a:spcBef>
                <a:spcPts val="100"/>
              </a:spcBef>
            </a:pPr>
            <a:r>
              <a:rPr lang="en-029" sz="2800" b="1" dirty="0">
                <a:solidFill>
                  <a:srgbClr val="3F3F3F"/>
                </a:solidFill>
                <a:latin typeface="Verdana"/>
                <a:cs typeface="Verdana"/>
              </a:rPr>
              <a:t>EU - CARIFORUM EPA : Chapter 6</a:t>
            </a:r>
            <a:endParaRPr sz="2800" dirty="0">
              <a:latin typeface="Verdana"/>
              <a:cs typeface="Verdana"/>
            </a:endParaRPr>
          </a:p>
        </p:txBody>
      </p:sp>
      <p:sp>
        <p:nvSpPr>
          <p:cNvPr id="7" name="object 7"/>
          <p:cNvSpPr txBox="1"/>
          <p:nvPr/>
        </p:nvSpPr>
        <p:spPr>
          <a:xfrm>
            <a:off x="1885538" y="5527388"/>
            <a:ext cx="8964169" cy="807913"/>
          </a:xfrm>
          <a:prstGeom prst="rect">
            <a:avLst/>
          </a:prstGeom>
        </p:spPr>
        <p:txBody>
          <a:bodyPr vert="horz" wrap="square" lIns="0" tIns="12700" rIns="0" bIns="0" rtlCol="0">
            <a:spAutoFit/>
          </a:bodyPr>
          <a:lstStyle/>
          <a:p>
            <a:pPr marL="12700" marR="5080" indent="1995805">
              <a:lnSpc>
                <a:spcPct val="100000"/>
              </a:lnSpc>
              <a:spcBef>
                <a:spcPts val="100"/>
              </a:spcBef>
            </a:pPr>
            <a:r>
              <a:rPr lang="en-029" sz="1600" b="1" spc="-5" dirty="0">
                <a:latin typeface="Verdana"/>
                <a:cs typeface="Verdana"/>
              </a:rPr>
              <a:t>Deryck Omar</a:t>
            </a:r>
          </a:p>
          <a:p>
            <a:pPr marL="12700" marR="5080" indent="1995805">
              <a:lnSpc>
                <a:spcPct val="100000"/>
              </a:lnSpc>
              <a:spcBef>
                <a:spcPts val="100"/>
              </a:spcBef>
            </a:pPr>
            <a:r>
              <a:rPr lang="en-029" sz="1600" b="1" spc="-5" dirty="0">
                <a:latin typeface="Verdana"/>
                <a:cs typeface="Verdana"/>
              </a:rPr>
              <a:t>CARICOM Regional Organization for Standards and Quality</a:t>
            </a:r>
            <a:endParaRPr lang="de-DE" sz="1600" dirty="0">
              <a:latin typeface="Verdana"/>
              <a:cs typeface="Verdana"/>
            </a:endParaRPr>
          </a:p>
          <a:p>
            <a:pPr marL="12700" marR="5080" indent="1995805" algn="r">
              <a:lnSpc>
                <a:spcPct val="100000"/>
              </a:lnSpc>
              <a:spcBef>
                <a:spcPts val="100"/>
              </a:spcBef>
            </a:pPr>
            <a:r>
              <a:rPr lang="de-DE" sz="1600" b="1" spc="-5" dirty="0">
                <a:latin typeface="Verdana"/>
                <a:cs typeface="Verdana"/>
              </a:rPr>
              <a:t>February 4</a:t>
            </a:r>
            <a:r>
              <a:rPr sz="1600" b="1" spc="-5" dirty="0">
                <a:latin typeface="Verdana"/>
                <a:cs typeface="Verdana"/>
              </a:rPr>
              <a:t>, 20</a:t>
            </a:r>
            <a:r>
              <a:rPr lang="en-029" sz="1600" b="1" spc="-5" dirty="0">
                <a:latin typeface="Verdana"/>
                <a:cs typeface="Verdana"/>
              </a:rPr>
              <a:t>20</a:t>
            </a:r>
            <a:endParaRPr sz="1600" b="1" spc="-5" dirty="0">
              <a:latin typeface="Verdana"/>
              <a:cs typeface="Verdana"/>
            </a:endParaRPr>
          </a:p>
        </p:txBody>
      </p:sp>
      <p:pic>
        <p:nvPicPr>
          <p:cNvPr id="8" name="Picture 39" descr="crosq-logo-transp-bg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9707" y="177158"/>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2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338560" cy="1325563"/>
          </a:xfrm>
        </p:spPr>
        <p:txBody>
          <a:bodyPr>
            <a:normAutofit/>
          </a:bodyPr>
          <a:lstStyle/>
          <a:p>
            <a:pPr algn="ctr"/>
            <a:r>
              <a:rPr lang="en-029" b="1" dirty="0"/>
              <a:t>Lessons Learnt </a:t>
            </a:r>
            <a:br>
              <a:rPr lang="en-029" b="1" dirty="0"/>
            </a:br>
            <a:endParaRPr lang="en-029" dirty="0"/>
          </a:p>
        </p:txBody>
      </p:sp>
      <p:sp>
        <p:nvSpPr>
          <p:cNvPr id="3" name="Content Placeholder 2"/>
          <p:cNvSpPr>
            <a:spLocks noGrp="1"/>
          </p:cNvSpPr>
          <p:nvPr>
            <p:ph idx="1"/>
          </p:nvPr>
        </p:nvSpPr>
        <p:spPr>
          <a:xfrm>
            <a:off x="365760" y="729012"/>
            <a:ext cx="11338560" cy="5902611"/>
          </a:xfrm>
        </p:spPr>
        <p:txBody>
          <a:bodyPr>
            <a:normAutofit fontScale="92500"/>
          </a:bodyPr>
          <a:lstStyle/>
          <a:p>
            <a:r>
              <a:rPr lang="en-029" b="1" dirty="0"/>
              <a:t>Drivers of Change:</a:t>
            </a:r>
          </a:p>
          <a:p>
            <a:pPr lvl="1" algn="just"/>
            <a:r>
              <a:rPr lang="en-029" dirty="0"/>
              <a:t>National Standards Body (NSB) Directors have to be the main national change agents for the two instruments – not the owners (which should be the Parliamentary Drafters of Legislation) but the key driver of change. </a:t>
            </a:r>
          </a:p>
          <a:p>
            <a:pPr marL="457200" lvl="1" indent="0" algn="just">
              <a:buNone/>
            </a:pPr>
            <a:endParaRPr lang="en-029" dirty="0"/>
          </a:p>
          <a:p>
            <a:r>
              <a:rPr lang="en-029" b="1" dirty="0"/>
              <a:t>Articulation of the role of NSBs:</a:t>
            </a:r>
          </a:p>
          <a:p>
            <a:pPr lvl="1" algn="just"/>
            <a:r>
              <a:rPr lang="en-029" dirty="0"/>
              <a:t>Mainly only these NSBs can bridge the following technical constructs – WTO TBT Agreement – EPA Chapter 6 TBT Provisions – ISO Good Standardization Practices – WTO Good Regulatory Practices –  Standards and Technical Regulations Development - National Parliamentary Legislative Drafting based on the customized national COP that this project developed.</a:t>
            </a:r>
          </a:p>
          <a:p>
            <a:pPr marL="457200" lvl="1" indent="0" algn="just">
              <a:buNone/>
            </a:pPr>
            <a:endParaRPr lang="en-029" dirty="0"/>
          </a:p>
          <a:p>
            <a:pPr marL="223838" lvl="1" indent="-223838" algn="just"/>
            <a:r>
              <a:rPr lang="en-029" sz="2800" b="1" dirty="0"/>
              <a:t>Resourcing an Awareness Campaign is Critical :</a:t>
            </a:r>
          </a:p>
          <a:p>
            <a:pPr lvl="1" indent="-293688" algn="just"/>
            <a:r>
              <a:rPr lang="en-US" dirty="0"/>
              <a:t>The Regional GRP Guide and the fit-for-purpose COP are providing the concepts and tools for Technical Regulations based on GRP as well as the Awareness Campaign Framework is providing elements for the national outreach, but nevertheless the implementation of GRP in a country will require resources that still need to be </a:t>
            </a:r>
            <a:r>
              <a:rPr lang="en-US" dirty="0" err="1"/>
              <a:t>mobilised</a:t>
            </a:r>
            <a:r>
              <a:rPr lang="en-US" dirty="0"/>
              <a:t>, including donor funds.</a:t>
            </a:r>
          </a:p>
          <a:p>
            <a:pPr lvl="1" algn="just"/>
            <a:endParaRPr lang="en-029" dirty="0"/>
          </a:p>
        </p:txBody>
      </p:sp>
    </p:spTree>
    <p:extLst>
      <p:ext uri="{BB962C8B-B14F-4D97-AF65-F5344CB8AC3E}">
        <p14:creationId xmlns:p14="http://schemas.microsoft.com/office/powerpoint/2010/main" val="27839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338560" cy="1325563"/>
          </a:xfrm>
        </p:spPr>
        <p:txBody>
          <a:bodyPr>
            <a:normAutofit/>
          </a:bodyPr>
          <a:lstStyle/>
          <a:p>
            <a:pPr algn="ctr"/>
            <a:r>
              <a:rPr lang="en-029" b="1" dirty="0"/>
              <a:t>Lessons Learnt </a:t>
            </a:r>
            <a:br>
              <a:rPr lang="en-029" b="1" dirty="0"/>
            </a:br>
            <a:endParaRPr lang="en-029" dirty="0"/>
          </a:p>
        </p:txBody>
      </p:sp>
      <p:sp>
        <p:nvSpPr>
          <p:cNvPr id="3" name="Content Placeholder 2"/>
          <p:cNvSpPr>
            <a:spLocks noGrp="1"/>
          </p:cNvSpPr>
          <p:nvPr>
            <p:ph idx="1"/>
          </p:nvPr>
        </p:nvSpPr>
        <p:spPr>
          <a:xfrm>
            <a:off x="0" y="709684"/>
            <a:ext cx="12192000" cy="5921939"/>
          </a:xfrm>
        </p:spPr>
        <p:txBody>
          <a:bodyPr>
            <a:normAutofit/>
          </a:bodyPr>
          <a:lstStyle/>
          <a:p>
            <a:pPr algn="just"/>
            <a:r>
              <a:rPr lang="en-029" sz="2600" b="1" dirty="0"/>
              <a:t>Change is Incremental </a:t>
            </a:r>
          </a:p>
          <a:p>
            <a:pPr lvl="1" algn="just"/>
            <a:r>
              <a:rPr lang="en-029" sz="2200" dirty="0"/>
              <a:t>Whilst the GRP can be considered Universal for SIDS, No one size National COP to fit all – and it should be designed to be resource appropriate for implementation</a:t>
            </a:r>
          </a:p>
          <a:p>
            <a:pPr algn="just"/>
            <a:endParaRPr lang="en-029" dirty="0"/>
          </a:p>
          <a:p>
            <a:pPr marL="457200" lvl="1" indent="0" algn="just">
              <a:buNone/>
            </a:pPr>
            <a:endParaRPr lang="en-029" dirty="0"/>
          </a:p>
          <a:p>
            <a:pPr marL="0" indent="0">
              <a:buNone/>
            </a:pPr>
            <a:r>
              <a:rPr lang="en-029" sz="2600" b="1" dirty="0"/>
              <a:t>Separate but Coordinated Actions:</a:t>
            </a:r>
          </a:p>
          <a:p>
            <a:pPr lvl="1" algn="just"/>
            <a:r>
              <a:rPr lang="en-029" dirty="0"/>
              <a:t> </a:t>
            </a:r>
            <a:r>
              <a:rPr lang="en-029" sz="2200" dirty="0"/>
              <a:t>The adoption of GRP need to separate the standards setting process from the enactment of product regulations to specialise this two functions; but it also entails a better articulation </a:t>
            </a:r>
            <a:r>
              <a:rPr lang="en-029" sz="2200" dirty="0" err="1"/>
              <a:t>beween</a:t>
            </a:r>
            <a:r>
              <a:rPr lang="en-029" sz="2200" dirty="0"/>
              <a:t> product regulations and NSBs to ensure technical consistency. </a:t>
            </a:r>
          </a:p>
          <a:p>
            <a:pPr marL="0" indent="0" algn="just">
              <a:buNone/>
            </a:pPr>
            <a:r>
              <a:rPr lang="en-029" dirty="0"/>
              <a:t> </a:t>
            </a:r>
          </a:p>
          <a:p>
            <a:pPr algn="just"/>
            <a:endParaRPr lang="en-029" dirty="0"/>
          </a:p>
          <a:p>
            <a:pPr marL="0" indent="0" algn="just">
              <a:buNone/>
            </a:pPr>
            <a:endParaRPr lang="en-029" dirty="0"/>
          </a:p>
          <a:p>
            <a:pPr marL="0" indent="0" algn="just">
              <a:buNone/>
            </a:pPr>
            <a:endParaRPr lang="en-029" dirty="0"/>
          </a:p>
          <a:p>
            <a:pPr marL="0" indent="0" algn="just">
              <a:buNone/>
            </a:pPr>
            <a:endParaRPr lang="en-029" dirty="0"/>
          </a:p>
        </p:txBody>
      </p:sp>
    </p:spTree>
    <p:extLst>
      <p:ext uri="{BB962C8B-B14F-4D97-AF65-F5344CB8AC3E}">
        <p14:creationId xmlns:p14="http://schemas.microsoft.com/office/powerpoint/2010/main" val="38000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937260"/>
            <a:ext cx="11521440" cy="5920740"/>
          </a:xfrm>
        </p:spPr>
        <p:txBody>
          <a:bodyPr>
            <a:normAutofit fontScale="92500" lnSpcReduction="20000"/>
          </a:bodyPr>
          <a:lstStyle/>
          <a:p>
            <a:pPr algn="just"/>
            <a:r>
              <a:rPr lang="en-029" dirty="0"/>
              <a:t>Have WTO Legal Comment on the Regional GRP Guide and National COP</a:t>
            </a:r>
          </a:p>
          <a:p>
            <a:pPr lvl="1" algn="just"/>
            <a:r>
              <a:rPr lang="en-029" dirty="0"/>
              <a:t>Two lawyers have unofficially reviewed and concur in most material aspects</a:t>
            </a:r>
          </a:p>
          <a:p>
            <a:pPr lvl="1" algn="just"/>
            <a:endParaRPr lang="en-029" dirty="0"/>
          </a:p>
          <a:p>
            <a:pPr algn="just"/>
            <a:r>
              <a:rPr lang="en-029" dirty="0"/>
              <a:t>Harmonize comments with CROSQ 15 National Standard Bodies (NSB) and a few other Key Stakeholders and produce </a:t>
            </a:r>
            <a:r>
              <a:rPr lang="en-029" i="1" dirty="0"/>
              <a:t>final Regional GRP Guide </a:t>
            </a:r>
            <a:r>
              <a:rPr lang="en-029" dirty="0"/>
              <a:t>and </a:t>
            </a:r>
            <a:r>
              <a:rPr lang="en-029" i="1" dirty="0"/>
              <a:t>National COP </a:t>
            </a:r>
            <a:r>
              <a:rPr lang="en-029" dirty="0"/>
              <a:t>in publishable quality format</a:t>
            </a:r>
          </a:p>
          <a:p>
            <a:pPr algn="just"/>
            <a:endParaRPr lang="en-029" dirty="0"/>
          </a:p>
          <a:p>
            <a:pPr algn="just"/>
            <a:r>
              <a:rPr lang="en-029" dirty="0"/>
              <a:t>Train up again, all NSB CEOs on the two instruments for implementing in their MS</a:t>
            </a:r>
          </a:p>
          <a:p>
            <a:pPr algn="just"/>
            <a:endParaRPr lang="en-029" dirty="0"/>
          </a:p>
          <a:p>
            <a:pPr algn="just"/>
            <a:r>
              <a:rPr lang="en-029" dirty="0"/>
              <a:t>Support the personnel selling by the NSB CEO of the two instruments to their national parliamentary legislative drafters by resourcing our SMART Awareness Campaign Framework  - produce and implement customized </a:t>
            </a:r>
            <a:r>
              <a:rPr lang="en-029" i="1" dirty="0"/>
              <a:t>National COPs </a:t>
            </a:r>
            <a:r>
              <a:rPr lang="en-029" dirty="0"/>
              <a:t>per MS - Train in-country personnel in how to use the instruments Guide, RIA, COP</a:t>
            </a:r>
          </a:p>
          <a:p>
            <a:pPr algn="just"/>
            <a:endParaRPr lang="en-029" dirty="0"/>
          </a:p>
          <a:p>
            <a:pPr algn="just"/>
            <a:r>
              <a:rPr lang="en-029" dirty="0"/>
              <a:t>Execute all the above with ACP new resources or CROSQ’s new 11</a:t>
            </a:r>
            <a:r>
              <a:rPr lang="en-029" baseline="30000" dirty="0"/>
              <a:t>th</a:t>
            </a:r>
            <a:r>
              <a:rPr lang="en-029" dirty="0"/>
              <a:t> EU – CARIFORUM EDF Project launched January 2020</a:t>
            </a:r>
          </a:p>
          <a:p>
            <a:pPr marL="457200" lvl="1" indent="0">
              <a:buNone/>
            </a:pPr>
            <a:endParaRPr lang="en-029" dirty="0"/>
          </a:p>
          <a:p>
            <a:pPr marL="457200" lvl="1" indent="0">
              <a:buNone/>
            </a:pPr>
            <a:endParaRPr lang="en-029" dirty="0"/>
          </a:p>
          <a:p>
            <a:pPr marL="457200" lvl="1" indent="0">
              <a:buNone/>
            </a:pPr>
            <a:endParaRPr lang="en-029" dirty="0"/>
          </a:p>
        </p:txBody>
      </p:sp>
      <p:sp>
        <p:nvSpPr>
          <p:cNvPr id="4" name="Title 1"/>
          <p:cNvSpPr>
            <a:spLocks noGrp="1"/>
          </p:cNvSpPr>
          <p:nvPr>
            <p:ph type="title"/>
          </p:nvPr>
        </p:nvSpPr>
        <p:spPr>
          <a:xfrm>
            <a:off x="868680" y="274478"/>
            <a:ext cx="10515600" cy="1325563"/>
          </a:xfrm>
        </p:spPr>
        <p:txBody>
          <a:bodyPr>
            <a:normAutofit fontScale="90000"/>
          </a:bodyPr>
          <a:lstStyle/>
          <a:p>
            <a:pPr algn="ctr"/>
            <a:r>
              <a:rPr lang="en-029" b="1" dirty="0"/>
              <a:t>Next Steps for Continued Implementation </a:t>
            </a:r>
            <a:br>
              <a:rPr lang="en-029" b="1" dirty="0"/>
            </a:br>
            <a:br>
              <a:rPr lang="en-029" b="1" dirty="0"/>
            </a:br>
            <a:endParaRPr lang="en-029" dirty="0"/>
          </a:p>
        </p:txBody>
      </p:sp>
    </p:spTree>
    <p:extLst>
      <p:ext uri="{BB962C8B-B14F-4D97-AF65-F5344CB8AC3E}">
        <p14:creationId xmlns:p14="http://schemas.microsoft.com/office/powerpoint/2010/main" val="2021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4" y="172447"/>
            <a:ext cx="10515600" cy="741953"/>
          </a:xfrm>
        </p:spPr>
        <p:txBody>
          <a:bodyPr/>
          <a:lstStyle/>
          <a:p>
            <a:pPr algn="ctr"/>
            <a:r>
              <a:rPr lang="en-029" b="1" dirty="0"/>
              <a:t>Agenda </a:t>
            </a:r>
          </a:p>
        </p:txBody>
      </p:sp>
      <p:sp>
        <p:nvSpPr>
          <p:cNvPr id="3" name="Content Placeholder 2"/>
          <p:cNvSpPr>
            <a:spLocks noGrp="1"/>
          </p:cNvSpPr>
          <p:nvPr>
            <p:ph idx="1"/>
          </p:nvPr>
        </p:nvSpPr>
        <p:spPr>
          <a:xfrm>
            <a:off x="568246" y="914400"/>
            <a:ext cx="11309684" cy="5943600"/>
          </a:xfrm>
        </p:spPr>
        <p:txBody>
          <a:bodyPr>
            <a:normAutofit fontScale="92500" lnSpcReduction="10000"/>
          </a:bodyPr>
          <a:lstStyle/>
          <a:p>
            <a:r>
              <a:rPr lang="en-029" b="1" dirty="0"/>
              <a:t>Project Purpose (2 no.)</a:t>
            </a:r>
          </a:p>
          <a:p>
            <a:pPr lvl="1"/>
            <a:r>
              <a:rPr lang="en-029" dirty="0"/>
              <a:t>Development and promotion of an EPA Compliant </a:t>
            </a:r>
            <a:r>
              <a:rPr lang="en-029" i="1" dirty="0"/>
              <a:t>Regional GRP Guide </a:t>
            </a:r>
            <a:r>
              <a:rPr lang="en-029" dirty="0"/>
              <a:t>and </a:t>
            </a:r>
            <a:r>
              <a:rPr lang="en-029" i="1" dirty="0"/>
              <a:t>National Code of Practice </a:t>
            </a:r>
            <a:r>
              <a:rPr lang="en-029" dirty="0"/>
              <a:t>in CARICOM – SIDS</a:t>
            </a:r>
          </a:p>
          <a:p>
            <a:pPr lvl="1"/>
            <a:r>
              <a:rPr lang="en-029" dirty="0"/>
              <a:t>Six month project finished on time and within budget with very responsive ACP TRADECOM support</a:t>
            </a:r>
          </a:p>
          <a:p>
            <a:pPr marL="0" indent="0">
              <a:buNone/>
            </a:pPr>
            <a:endParaRPr lang="en-029" i="1" dirty="0"/>
          </a:p>
          <a:p>
            <a:r>
              <a:rPr lang="en-029" b="1" dirty="0"/>
              <a:t>Results Expected </a:t>
            </a:r>
          </a:p>
          <a:p>
            <a:pPr lvl="1"/>
            <a:r>
              <a:rPr lang="en-029" dirty="0"/>
              <a:t>Results achieved (two per Purpose) with good Contracting Authority support</a:t>
            </a:r>
          </a:p>
          <a:p>
            <a:pPr lvl="1"/>
            <a:r>
              <a:rPr lang="en-029" dirty="0"/>
              <a:t>Process path </a:t>
            </a:r>
          </a:p>
          <a:p>
            <a:pPr marL="457200" lvl="1" indent="0">
              <a:buNone/>
            </a:pPr>
            <a:endParaRPr lang="en-029" dirty="0"/>
          </a:p>
          <a:p>
            <a:r>
              <a:rPr lang="en-029" b="1" dirty="0"/>
              <a:t>Replicable Good Practices for other ACP Member States</a:t>
            </a:r>
          </a:p>
          <a:p>
            <a:pPr marL="0" indent="0">
              <a:buNone/>
            </a:pPr>
            <a:endParaRPr lang="en-029" dirty="0"/>
          </a:p>
          <a:p>
            <a:r>
              <a:rPr lang="en-029" b="1" dirty="0"/>
              <a:t>Lessons Learnt </a:t>
            </a:r>
          </a:p>
          <a:p>
            <a:pPr marL="0" indent="0">
              <a:buNone/>
            </a:pPr>
            <a:endParaRPr lang="en-029" dirty="0"/>
          </a:p>
          <a:p>
            <a:r>
              <a:rPr lang="en-029" b="1" dirty="0"/>
              <a:t>Next Steps for Continued Implementation </a:t>
            </a:r>
          </a:p>
          <a:p>
            <a:endParaRPr lang="en-029" dirty="0"/>
          </a:p>
          <a:p>
            <a:endParaRPr lang="en-029" dirty="0"/>
          </a:p>
        </p:txBody>
      </p:sp>
    </p:spTree>
    <p:extLst>
      <p:ext uri="{BB962C8B-B14F-4D97-AF65-F5344CB8AC3E}">
        <p14:creationId xmlns:p14="http://schemas.microsoft.com/office/powerpoint/2010/main" val="27025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029" b="1" dirty="0"/>
              <a:t>Project Purpose </a:t>
            </a:r>
          </a:p>
        </p:txBody>
      </p:sp>
      <p:sp>
        <p:nvSpPr>
          <p:cNvPr id="3" name="Content Placeholder 2"/>
          <p:cNvSpPr>
            <a:spLocks noGrp="1"/>
          </p:cNvSpPr>
          <p:nvPr>
            <p:ph idx="1"/>
          </p:nvPr>
        </p:nvSpPr>
        <p:spPr>
          <a:xfrm>
            <a:off x="838200" y="1325562"/>
            <a:ext cx="10957560" cy="5326697"/>
          </a:xfrm>
        </p:spPr>
        <p:txBody>
          <a:bodyPr>
            <a:normAutofit/>
          </a:bodyPr>
          <a:lstStyle/>
          <a:p>
            <a:pPr algn="just"/>
            <a:r>
              <a:rPr lang="en-GB" b="1" dirty="0"/>
              <a:t>Purpose 1:	</a:t>
            </a:r>
          </a:p>
          <a:p>
            <a:pPr lvl="1" algn="just"/>
            <a:r>
              <a:rPr lang="en-GB" dirty="0"/>
              <a:t>Efficiently and effectively apply EPA (Chapter 6) and WTO TBT principles, guidelines and recommendations [in CARICOM] in keeping with the WTO Good Regulatory Practice (GRP) guidelines;</a:t>
            </a:r>
          </a:p>
          <a:p>
            <a:pPr marL="0" indent="0" algn="just">
              <a:buNone/>
            </a:pPr>
            <a:endParaRPr lang="en-GB" dirty="0"/>
          </a:p>
          <a:p>
            <a:pPr marL="0" indent="0" algn="just">
              <a:buNone/>
            </a:pPr>
            <a:endParaRPr lang="en-GB" dirty="0"/>
          </a:p>
          <a:p>
            <a:r>
              <a:rPr lang="en-GB" b="1" dirty="0"/>
              <a:t>Results Expected </a:t>
            </a:r>
            <a:r>
              <a:rPr lang="en-GB" b="1" u="sng" dirty="0"/>
              <a:t>and Achieved </a:t>
            </a:r>
            <a:r>
              <a:rPr lang="en-GB" b="1" dirty="0"/>
              <a:t>:</a:t>
            </a:r>
          </a:p>
          <a:p>
            <a:pPr lvl="1"/>
            <a:r>
              <a:rPr lang="en-GB" dirty="0"/>
              <a:t>EPA compliant Regional Good Regulatory Practice (GRP) Guide with attached Regulatory Impact Assessment (RIA) template developed; and</a:t>
            </a:r>
          </a:p>
          <a:p>
            <a:pPr marL="457200" lvl="1" indent="0">
              <a:buNone/>
            </a:pPr>
            <a:endParaRPr lang="en-029" dirty="0"/>
          </a:p>
          <a:p>
            <a:pPr lvl="1"/>
            <a:r>
              <a:rPr lang="en-GB" dirty="0"/>
              <a:t>EPA related good regulatory practices in the region promoted; and a formal SMART Awareness Campaign Framework developed for resourcing and roll out</a:t>
            </a:r>
            <a:endParaRPr lang="en-029" dirty="0"/>
          </a:p>
          <a:p>
            <a:pPr algn="just"/>
            <a:endParaRPr lang="en-029" dirty="0"/>
          </a:p>
          <a:p>
            <a:pPr marL="0" indent="0" algn="just">
              <a:buNone/>
            </a:pPr>
            <a:endParaRPr lang="en-029" dirty="0"/>
          </a:p>
          <a:p>
            <a:endParaRPr lang="en-029" dirty="0"/>
          </a:p>
        </p:txBody>
      </p:sp>
    </p:spTree>
    <p:extLst>
      <p:ext uri="{BB962C8B-B14F-4D97-AF65-F5344CB8AC3E}">
        <p14:creationId xmlns:p14="http://schemas.microsoft.com/office/powerpoint/2010/main" val="21629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a:stretch>
            <a:fillRect/>
          </a:stretch>
        </p:blipFill>
        <p:spPr>
          <a:xfrm>
            <a:off x="205740" y="160020"/>
            <a:ext cx="11635740" cy="6492240"/>
          </a:xfrm>
          <a:prstGeom prst="rect">
            <a:avLst/>
          </a:prstGeom>
        </p:spPr>
      </p:pic>
    </p:spTree>
    <p:extLst>
      <p:ext uri="{BB962C8B-B14F-4D97-AF65-F5344CB8AC3E}">
        <p14:creationId xmlns:p14="http://schemas.microsoft.com/office/powerpoint/2010/main" val="256554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55520" y="242352"/>
            <a:ext cx="8229600" cy="580926"/>
          </a:xfrm>
        </p:spPr>
        <p:txBody>
          <a:bodyPr>
            <a:normAutofit fontScale="90000"/>
          </a:bodyPr>
          <a:lstStyle/>
          <a:p>
            <a:r>
              <a:rPr lang="en-GB" b="1" dirty="0"/>
              <a:t>Awareness Campaign Framework</a:t>
            </a:r>
            <a:r>
              <a:rPr lang="es-ES_tradnl" b="1" dirty="0"/>
              <a:t> </a:t>
            </a:r>
            <a:endParaRPr lang="en-GB" b="1" dirty="0"/>
          </a:p>
        </p:txBody>
      </p:sp>
      <p:sp>
        <p:nvSpPr>
          <p:cNvPr id="10" name="Content Placeholder 2"/>
          <p:cNvSpPr>
            <a:spLocks noGrp="1"/>
          </p:cNvSpPr>
          <p:nvPr>
            <p:ph idx="1"/>
          </p:nvPr>
        </p:nvSpPr>
        <p:spPr>
          <a:xfrm>
            <a:off x="525780" y="1165860"/>
            <a:ext cx="11361420" cy="5532120"/>
          </a:xfrm>
        </p:spPr>
        <p:txBody>
          <a:bodyPr>
            <a:normAutofit/>
          </a:bodyPr>
          <a:lstStyle/>
          <a:p>
            <a:r>
              <a:rPr lang="en-GB" b="1" dirty="0"/>
              <a:t>Target groups and objectives </a:t>
            </a:r>
            <a:r>
              <a:rPr lang="en-GB" dirty="0"/>
              <a:t>of the awareness campaign defined per group</a:t>
            </a:r>
          </a:p>
          <a:p>
            <a:pPr lvl="1"/>
            <a:r>
              <a:rPr lang="en-GB" dirty="0"/>
              <a:t>8 groups – Policy makers, Regulators, NSBs, Private sector, Consumers and Civil Society, Trading partners, donors, media</a:t>
            </a:r>
          </a:p>
          <a:p>
            <a:pPr marL="457200" lvl="1" indent="0">
              <a:buNone/>
            </a:pPr>
            <a:r>
              <a:rPr lang="en-GB" dirty="0"/>
              <a:t> </a:t>
            </a:r>
          </a:p>
          <a:p>
            <a:r>
              <a:rPr lang="en-GB" b="1" dirty="0"/>
              <a:t>Short Messages per group </a:t>
            </a:r>
            <a:r>
              <a:rPr lang="en-GB" dirty="0"/>
              <a:t>identified </a:t>
            </a:r>
            <a:r>
              <a:rPr lang="en-GB" b="1" dirty="0"/>
              <a:t>unified under the key message</a:t>
            </a:r>
            <a:r>
              <a:rPr lang="en-GB" dirty="0"/>
              <a:t> that :                </a:t>
            </a:r>
            <a:r>
              <a:rPr lang="en-GB" b="1" dirty="0"/>
              <a:t>“ GRP Regulations protect consumer and promote trade”</a:t>
            </a:r>
          </a:p>
          <a:p>
            <a:pPr marL="0" indent="0">
              <a:buNone/>
            </a:pPr>
            <a:endParaRPr lang="en-GB" dirty="0"/>
          </a:p>
          <a:p>
            <a:r>
              <a:rPr lang="en-GB" b="1" dirty="0"/>
              <a:t>Planning and resources</a:t>
            </a:r>
          </a:p>
          <a:p>
            <a:pPr lvl="1"/>
            <a:r>
              <a:rPr lang="en-GB" dirty="0"/>
              <a:t>Publications, outreach workshops, press releases, webinars, social media, partnerships (Euro $20k in first year) </a:t>
            </a:r>
          </a:p>
          <a:p>
            <a:pPr marL="457200" lvl="1" indent="0">
              <a:buNone/>
            </a:pPr>
            <a:endParaRPr lang="en-GB" dirty="0"/>
          </a:p>
          <a:p>
            <a:r>
              <a:rPr lang="en-GB" b="1" dirty="0"/>
              <a:t>Evaluation</a:t>
            </a:r>
            <a:r>
              <a:rPr lang="en-GB" dirty="0"/>
              <a:t> </a:t>
            </a:r>
          </a:p>
          <a:p>
            <a:pPr lvl="1"/>
            <a:r>
              <a:rPr lang="en-GB" dirty="0"/>
              <a:t>implementation, outcome, impacts </a:t>
            </a:r>
          </a:p>
          <a:p>
            <a:endParaRPr lang="en-GB" dirty="0"/>
          </a:p>
        </p:txBody>
      </p:sp>
    </p:spTree>
    <p:extLst>
      <p:ext uri="{BB962C8B-B14F-4D97-AF65-F5344CB8AC3E}">
        <p14:creationId xmlns:p14="http://schemas.microsoft.com/office/powerpoint/2010/main" val="34075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80" y="599607"/>
            <a:ext cx="10515600" cy="5381468"/>
          </a:xfrm>
        </p:spPr>
        <p:txBody>
          <a:bodyPr/>
          <a:lstStyle/>
          <a:p>
            <a:r>
              <a:rPr lang="en-GB" b="1" dirty="0"/>
              <a:t>Purpose 2:</a:t>
            </a:r>
            <a:r>
              <a:rPr lang="en-GB" dirty="0"/>
              <a:t>	</a:t>
            </a:r>
          </a:p>
          <a:p>
            <a:pPr lvl="1"/>
            <a:r>
              <a:rPr lang="en-GB" dirty="0"/>
              <a:t>Capacity building targeting at increasing market access intra and extra regionally in support of private sector competitiveness. </a:t>
            </a:r>
          </a:p>
          <a:p>
            <a:pPr marL="457200" lvl="1" indent="0">
              <a:buNone/>
            </a:pPr>
            <a:endParaRPr lang="en-GB" dirty="0"/>
          </a:p>
          <a:p>
            <a:pPr marL="457200" lvl="1" indent="0">
              <a:buNone/>
            </a:pPr>
            <a:endParaRPr lang="en-GB" dirty="0"/>
          </a:p>
          <a:p>
            <a:pPr marL="225425" lvl="1" indent="-225425"/>
            <a:r>
              <a:rPr lang="en-GB" sz="2800" b="1" dirty="0"/>
              <a:t>Results Expected </a:t>
            </a:r>
            <a:r>
              <a:rPr lang="en-GB" sz="2800" b="1" u="sng" dirty="0"/>
              <a:t>and Achieved </a:t>
            </a:r>
            <a:r>
              <a:rPr lang="en-GB" sz="2800" b="1" dirty="0"/>
              <a:t>:</a:t>
            </a:r>
          </a:p>
          <a:p>
            <a:pPr lvl="1"/>
            <a:r>
              <a:rPr lang="en-GB" dirty="0"/>
              <a:t>Sample fit-for-purpose National Code of Practice (COP) for implementing the Regional GRP Guide developed; </a:t>
            </a:r>
          </a:p>
          <a:p>
            <a:pPr marL="457200" lvl="1" indent="0">
              <a:buNone/>
            </a:pPr>
            <a:endParaRPr lang="en-029" dirty="0"/>
          </a:p>
          <a:p>
            <a:pPr lvl="1"/>
            <a:r>
              <a:rPr lang="en-GB" dirty="0"/>
              <a:t>Technical skills and capabilities on developing a National COP for implementing the Regional GRP strengthened.</a:t>
            </a:r>
            <a:endParaRPr lang="en-029" dirty="0"/>
          </a:p>
          <a:p>
            <a:endParaRPr lang="en-029" dirty="0"/>
          </a:p>
        </p:txBody>
      </p:sp>
    </p:spTree>
    <p:extLst>
      <p:ext uri="{BB962C8B-B14F-4D97-AF65-F5344CB8AC3E}">
        <p14:creationId xmlns:p14="http://schemas.microsoft.com/office/powerpoint/2010/main" val="236152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229235"/>
            <a:ext cx="10515600" cy="1325563"/>
          </a:xfrm>
        </p:spPr>
        <p:txBody>
          <a:bodyPr>
            <a:normAutofit/>
          </a:bodyPr>
          <a:lstStyle/>
          <a:p>
            <a:r>
              <a:rPr lang="en-GB" b="1" dirty="0"/>
              <a:t>GRP Guide and COP with same structure</a:t>
            </a:r>
          </a:p>
        </p:txBody>
      </p:sp>
      <p:pic>
        <p:nvPicPr>
          <p:cNvPr id="4" name="Imagen 3"/>
          <p:cNvPicPr>
            <a:picLocks noChangeAspect="1"/>
          </p:cNvPicPr>
          <p:nvPr/>
        </p:nvPicPr>
        <p:blipFill>
          <a:blip r:embed="rId3"/>
          <a:stretch>
            <a:fillRect/>
          </a:stretch>
        </p:blipFill>
        <p:spPr>
          <a:xfrm>
            <a:off x="594360" y="708659"/>
            <a:ext cx="11757660" cy="5910017"/>
          </a:xfrm>
          <a:prstGeom prst="rect">
            <a:avLst/>
          </a:prstGeom>
        </p:spPr>
      </p:pic>
    </p:spTree>
    <p:extLst>
      <p:ext uri="{BB962C8B-B14F-4D97-AF65-F5344CB8AC3E}">
        <p14:creationId xmlns:p14="http://schemas.microsoft.com/office/powerpoint/2010/main" val="262847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34440"/>
            <a:ext cx="11109960" cy="5394960"/>
          </a:xfrm>
        </p:spPr>
        <p:txBody>
          <a:bodyPr>
            <a:normAutofit fontScale="92500" lnSpcReduction="10000"/>
          </a:bodyPr>
          <a:lstStyle/>
          <a:p>
            <a:r>
              <a:rPr lang="en-CA" dirty="0"/>
              <a:t>Developed with the Barbados National Standards Institute and other specially selected stakeholders </a:t>
            </a:r>
          </a:p>
          <a:p>
            <a:pPr marL="0" indent="0">
              <a:buNone/>
            </a:pPr>
            <a:endParaRPr lang="en-CA" dirty="0"/>
          </a:p>
          <a:p>
            <a:r>
              <a:rPr lang="en-CA" dirty="0"/>
              <a:t>Policy paper (national policies input and COP can be considered a policy output)</a:t>
            </a:r>
          </a:p>
          <a:p>
            <a:pPr marL="0" indent="0">
              <a:buNone/>
            </a:pPr>
            <a:endParaRPr lang="en-CA" dirty="0"/>
          </a:p>
          <a:p>
            <a:r>
              <a:rPr lang="en-CA" dirty="0"/>
              <a:t>Adapted to Barbados‘ situation</a:t>
            </a:r>
          </a:p>
          <a:p>
            <a:pPr marL="0" indent="0">
              <a:buNone/>
            </a:pPr>
            <a:endParaRPr lang="en-CA" dirty="0"/>
          </a:p>
          <a:p>
            <a:r>
              <a:rPr lang="en-CA" dirty="0"/>
              <a:t>To be used with regional GRP Guide</a:t>
            </a:r>
          </a:p>
          <a:p>
            <a:pPr marL="0" indent="0">
              <a:buNone/>
            </a:pPr>
            <a:endParaRPr lang="en-CA" dirty="0"/>
          </a:p>
          <a:p>
            <a:r>
              <a:rPr lang="en-CA" dirty="0"/>
              <a:t>EPA / WTO compliant</a:t>
            </a:r>
          </a:p>
          <a:p>
            <a:pPr marL="0" indent="0">
              <a:buNone/>
            </a:pPr>
            <a:endParaRPr lang="en-CA" dirty="0"/>
          </a:p>
          <a:p>
            <a:r>
              <a:rPr lang="en-CA" dirty="0"/>
              <a:t>Regional GRP Guide and Barbados COP follow the same logical structure</a:t>
            </a:r>
          </a:p>
        </p:txBody>
      </p:sp>
      <p:sp>
        <p:nvSpPr>
          <p:cNvPr id="5" name="TextBox 4"/>
          <p:cNvSpPr txBox="1"/>
          <p:nvPr/>
        </p:nvSpPr>
        <p:spPr>
          <a:xfrm>
            <a:off x="3680460" y="342900"/>
            <a:ext cx="4777740" cy="646331"/>
          </a:xfrm>
          <a:prstGeom prst="rect">
            <a:avLst/>
          </a:prstGeom>
          <a:noFill/>
        </p:spPr>
        <p:txBody>
          <a:bodyPr wrap="square" rtlCol="0">
            <a:spAutoFit/>
          </a:bodyPr>
          <a:lstStyle/>
          <a:p>
            <a:pPr algn="ctr"/>
            <a:r>
              <a:rPr lang="en-029" sz="3600" b="1" dirty="0"/>
              <a:t>BARBADOS COP</a:t>
            </a:r>
          </a:p>
        </p:txBody>
      </p:sp>
    </p:spTree>
    <p:extLst>
      <p:ext uri="{BB962C8B-B14F-4D97-AF65-F5344CB8AC3E}">
        <p14:creationId xmlns:p14="http://schemas.microsoft.com/office/powerpoint/2010/main" val="192669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227965"/>
            <a:ext cx="11338560" cy="1325563"/>
          </a:xfrm>
        </p:spPr>
        <p:txBody>
          <a:bodyPr>
            <a:normAutofit fontScale="90000"/>
          </a:bodyPr>
          <a:lstStyle/>
          <a:p>
            <a:r>
              <a:rPr lang="en-029" b="1" dirty="0"/>
              <a:t>Replicable Good Practices for other ACP Member States</a:t>
            </a:r>
            <a:br>
              <a:rPr lang="en-029" b="1" dirty="0"/>
            </a:br>
            <a:endParaRPr lang="en-029" dirty="0"/>
          </a:p>
        </p:txBody>
      </p:sp>
      <p:sp>
        <p:nvSpPr>
          <p:cNvPr id="3" name="Content Placeholder 2"/>
          <p:cNvSpPr>
            <a:spLocks noGrp="1"/>
          </p:cNvSpPr>
          <p:nvPr>
            <p:ph idx="1"/>
          </p:nvPr>
        </p:nvSpPr>
        <p:spPr>
          <a:xfrm>
            <a:off x="365759" y="1082351"/>
            <a:ext cx="11347027" cy="5611033"/>
          </a:xfrm>
        </p:spPr>
        <p:txBody>
          <a:bodyPr>
            <a:normAutofit lnSpcReduction="10000"/>
          </a:bodyPr>
          <a:lstStyle/>
          <a:p>
            <a:r>
              <a:rPr lang="en-029" b="1" dirty="0"/>
              <a:t>Learn:</a:t>
            </a:r>
          </a:p>
          <a:p>
            <a:pPr lvl="1"/>
            <a:r>
              <a:rPr lang="en-029" dirty="0"/>
              <a:t>Take Regional GRP Guide and National COP presentation to learn about GRP and RIAs considering SIDS perspective.</a:t>
            </a:r>
          </a:p>
          <a:p>
            <a:pPr marL="457200" lvl="1" indent="0">
              <a:buNone/>
            </a:pPr>
            <a:endParaRPr lang="en-029" dirty="0"/>
          </a:p>
          <a:p>
            <a:r>
              <a:rPr lang="en-029" b="1" dirty="0"/>
              <a:t>Adapt: </a:t>
            </a:r>
          </a:p>
          <a:p>
            <a:pPr lvl="1"/>
            <a:r>
              <a:rPr lang="en-029" dirty="0"/>
              <a:t>Take the Regional GRP Guide and National COP built for SIDS, adapt it via stakeholder Consultations and implement it.</a:t>
            </a:r>
          </a:p>
          <a:p>
            <a:pPr lvl="1"/>
            <a:r>
              <a:rPr lang="en-029" dirty="0"/>
              <a:t>The National COP built provide guidelines on how to move forward, while the GRP Regional Guide sheds light on the different issues at hand.</a:t>
            </a:r>
          </a:p>
          <a:p>
            <a:pPr marL="457200" lvl="1" indent="0">
              <a:buNone/>
            </a:pPr>
            <a:endParaRPr lang="en-029" dirty="0"/>
          </a:p>
          <a:p>
            <a:pPr lvl="1"/>
            <a:r>
              <a:rPr lang="en-029" dirty="0"/>
              <a:t>Take the Awareness Campaign Framework built for SIDS, adapt it via stakeholder Consultations and implement it.</a:t>
            </a:r>
          </a:p>
          <a:p>
            <a:pPr marL="457200" lvl="1" indent="0">
              <a:buNone/>
            </a:pPr>
            <a:endParaRPr lang="en-029" dirty="0"/>
          </a:p>
          <a:p>
            <a:r>
              <a:rPr lang="en-029" b="1" dirty="0"/>
              <a:t>Analyse and share:</a:t>
            </a:r>
          </a:p>
          <a:p>
            <a:pPr lvl="1"/>
            <a:r>
              <a:rPr lang="en-029" dirty="0"/>
              <a:t>Analyse which are are your GRPs in place and share the experience with other SIDS.</a:t>
            </a:r>
          </a:p>
          <a:p>
            <a:pPr marL="0" indent="0">
              <a:buNone/>
            </a:pPr>
            <a:endParaRPr lang="en-029" dirty="0"/>
          </a:p>
        </p:txBody>
      </p:sp>
    </p:spTree>
    <p:extLst>
      <p:ext uri="{BB962C8B-B14F-4D97-AF65-F5344CB8AC3E}">
        <p14:creationId xmlns:p14="http://schemas.microsoft.com/office/powerpoint/2010/main" val="39426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1746</Words>
  <Application>Microsoft Office PowerPoint</Application>
  <PresentationFormat>Widescreen</PresentationFormat>
  <Paragraphs>162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Verdana</vt:lpstr>
      <vt:lpstr>Office Theme</vt:lpstr>
      <vt:lpstr>PowerPoint Presentation</vt:lpstr>
      <vt:lpstr>Agenda </vt:lpstr>
      <vt:lpstr>Project Purpose </vt:lpstr>
      <vt:lpstr>PowerPoint Presentation</vt:lpstr>
      <vt:lpstr>Awareness Campaign Framework </vt:lpstr>
      <vt:lpstr>PowerPoint Presentation</vt:lpstr>
      <vt:lpstr>GRP Guide and COP with same structure</vt:lpstr>
      <vt:lpstr>PowerPoint Presentation</vt:lpstr>
      <vt:lpstr>Replicable Good Practices for other ACP Member States </vt:lpstr>
      <vt:lpstr>Lessons Learnt  </vt:lpstr>
      <vt:lpstr>Lessons Learnt  </vt:lpstr>
      <vt:lpstr>Next Steps for Continued Implementation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Deryck Omar</dc:creator>
  <cp:lastModifiedBy>Ahmed NDYESHOBOLA</cp:lastModifiedBy>
  <cp:revision>29</cp:revision>
  <dcterms:created xsi:type="dcterms:W3CDTF">2020-01-29T20:00:57Z</dcterms:created>
  <dcterms:modified xsi:type="dcterms:W3CDTF">2020-01-31T09:31:11Z</dcterms:modified>
</cp:coreProperties>
</file>